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225" autoAdjust="0"/>
    <p:restoredTop sz="94660"/>
  </p:normalViewPr>
  <p:slideViewPr>
    <p:cSldViewPr snapToGrid="0">
      <p:cViewPr>
        <p:scale>
          <a:sx n="95" d="100"/>
          <a:sy n="95" d="100"/>
        </p:scale>
        <p:origin x="1352" y="-211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4" y="508525"/>
            <a:ext cx="6930647" cy="771300"/>
            <a:chOff x="188699" y="665125"/>
            <a:chExt cx="5190001"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rPr>
                <a:t>Executive Summary of Regression </a:t>
              </a:r>
              <a:r>
                <a:rPr lang="en" sz="1600" b="1" dirty="0">
                  <a:latin typeface="Roboto" panose="02000000000000000000" pitchFamily="2" charset="0"/>
                  <a:ea typeface="Roboto" panose="02000000000000000000" pitchFamily="2" charset="0"/>
                  <a:cs typeface="Roboto" panose="02000000000000000000" pitchFamily="2" charset="0"/>
                  <a:sym typeface="Google Sans SemiBold"/>
                </a:rPr>
                <a:t>Analysis</a:t>
              </a:r>
              <a:endParaRPr sz="19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454" name="Google Shape;454;p20"/>
            <p:cNvSpPr txBox="1"/>
            <p:nvPr/>
          </p:nvSpPr>
          <p:spPr>
            <a:xfrm>
              <a:off x="188699" y="1036225"/>
              <a:ext cx="5189999"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Roboto"/>
                  <a:ea typeface="Roboto"/>
                  <a:cs typeface="Roboto"/>
                  <a:sym typeface="Roboto"/>
                </a:rPr>
                <a:t>Presented by TikTok data team</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AD6DC0D7-D9DC-C835-3F4A-B7EEDFF6EB2F}"/>
              </a:ext>
            </a:extLst>
          </p:cNvPr>
          <p:cNvSpPr txBox="1"/>
          <p:nvPr/>
        </p:nvSpPr>
        <p:spPr>
          <a:xfrm>
            <a:off x="437032" y="1929652"/>
            <a:ext cx="6898336" cy="1200329"/>
          </a:xfrm>
          <a:prstGeom prst="rect">
            <a:avLst/>
          </a:prstGeom>
          <a:noFill/>
        </p:spPr>
        <p:txBody>
          <a:bodyPr wrap="square" rtlCol="0">
            <a:spAutoFit/>
          </a:bodyPr>
          <a:lstStyle/>
          <a:p>
            <a:pPr marL="0" lvl="0" indent="0" algn="l" rtl="0">
              <a:spcBef>
                <a:spcPts val="0"/>
              </a:spcBef>
              <a:spcAft>
                <a:spcPts val="0"/>
              </a:spcAft>
              <a:buNone/>
            </a:pPr>
            <a:r>
              <a:rPr lang="en-US" sz="1200" dirty="0">
                <a:solidFill>
                  <a:schemeClr val="dk2"/>
                </a:solidFill>
                <a:latin typeface="Roboto" panose="02000000000000000000" pitchFamily="2" charset="0"/>
                <a:ea typeface="Roboto" panose="02000000000000000000" pitchFamily="2" charset="0"/>
                <a:cs typeface="Roboto" panose="02000000000000000000" pitchFamily="2" charset="0"/>
              </a:rPr>
              <a:t>TikTok leadership ask data team to develop a predictive model that can determine whether a video contains a claim or offers an opinion to reduce the backlog of user reports and prioritize them more efficiently. Continuing from last part, the data team observed that if the user is verified, it is more likely to post opinions. In this part of project, the data team built a logistic regression model that predicts </a:t>
            </a:r>
            <a:r>
              <a:rPr lang="en-US" sz="1200" dirty="0" err="1">
                <a:solidFill>
                  <a:schemeClr val="dk2"/>
                </a:solidFill>
                <a:latin typeface="Roboto" panose="02000000000000000000" pitchFamily="2" charset="0"/>
                <a:ea typeface="Roboto" panose="02000000000000000000" pitchFamily="2" charset="0"/>
                <a:cs typeface="Roboto" panose="02000000000000000000" pitchFamily="2" charset="0"/>
              </a:rPr>
              <a:t>verified_status</a:t>
            </a:r>
            <a:r>
              <a:rPr lang="en-US" sz="1200" dirty="0">
                <a:solidFill>
                  <a:schemeClr val="dk2"/>
                </a:solidFill>
                <a:latin typeface="Roboto" panose="02000000000000000000" pitchFamily="2" charset="0"/>
                <a:ea typeface="Roboto" panose="02000000000000000000" pitchFamily="2" charset="0"/>
                <a:cs typeface="Roboto" panose="02000000000000000000" pitchFamily="2" charset="0"/>
              </a:rPr>
              <a:t>, so the model can shows how to predict the behavior of the verified account type tends to post more opinions.</a:t>
            </a:r>
          </a:p>
        </p:txBody>
      </p:sp>
      <p:sp>
        <p:nvSpPr>
          <p:cNvPr id="3" name="TextBox 2">
            <a:extLst>
              <a:ext uri="{FF2B5EF4-FFF2-40B4-BE49-F238E27FC236}">
                <a16:creationId xmlns:a16="http://schemas.microsoft.com/office/drawing/2014/main" id="{7411F6A3-CF02-00E7-0F7B-E5B80F1D4AC2}"/>
              </a:ext>
            </a:extLst>
          </p:cNvPr>
          <p:cNvSpPr txBox="1"/>
          <p:nvPr/>
        </p:nvSpPr>
        <p:spPr>
          <a:xfrm>
            <a:off x="420878" y="3691217"/>
            <a:ext cx="3449168" cy="1938992"/>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The </a:t>
            </a:r>
            <a:r>
              <a:rPr lang="en-US" sz="1200" dirty="0" err="1">
                <a:latin typeface="Roboto" panose="02000000000000000000" pitchFamily="2" charset="0"/>
                <a:ea typeface="Roboto" panose="02000000000000000000" pitchFamily="2" charset="0"/>
                <a:cs typeface="Roboto" panose="02000000000000000000" pitchFamily="2" charset="0"/>
              </a:rPr>
              <a:t>verified_status</a:t>
            </a:r>
            <a:r>
              <a:rPr lang="en-US" sz="1200" dirty="0">
                <a:latin typeface="Roboto" panose="02000000000000000000" pitchFamily="2" charset="0"/>
                <a:ea typeface="Roboto" panose="02000000000000000000" pitchFamily="2" charset="0"/>
                <a:cs typeface="Roboto" panose="02000000000000000000" pitchFamily="2" charset="0"/>
              </a:rPr>
              <a:t> variable was selected because of the relationship between the verified account and the video content.</a:t>
            </a:r>
          </a:p>
          <a:p>
            <a:r>
              <a:rPr lang="en-US" sz="1200" dirty="0">
                <a:latin typeface="Roboto" panose="02000000000000000000" pitchFamily="2" charset="0"/>
                <a:ea typeface="Roboto" panose="02000000000000000000" pitchFamily="2" charset="0"/>
                <a:cs typeface="Roboto" panose="02000000000000000000" pitchFamily="2" charset="0"/>
              </a:rPr>
              <a:t>Logistic regression model was selected because of the data type (categorical) and distribution.</a:t>
            </a:r>
          </a:p>
          <a:p>
            <a:r>
              <a:rPr lang="en-US" sz="1200" dirty="0">
                <a:latin typeface="Roboto" panose="02000000000000000000" pitchFamily="2" charset="0"/>
                <a:ea typeface="Roboto" panose="02000000000000000000" pitchFamily="2" charset="0"/>
                <a:cs typeface="Roboto" panose="02000000000000000000" pitchFamily="2" charset="0"/>
              </a:rPr>
              <a:t>Logistic regression model achieved a 67% precision score and 65% recall score (weighted averages), and also 65% f1 accuracy score.</a:t>
            </a:r>
          </a:p>
          <a:p>
            <a:endParaRPr lang="en-ID" sz="1200" dirty="0">
              <a:latin typeface="Roboto" panose="02000000000000000000" pitchFamily="2" charset="0"/>
              <a:ea typeface="Roboto" panose="02000000000000000000" pitchFamily="2" charset="0"/>
              <a:cs typeface="Roboto" panose="02000000000000000000" pitchFamily="2" charset="0"/>
            </a:endParaRPr>
          </a:p>
        </p:txBody>
      </p:sp>
      <p:pic>
        <p:nvPicPr>
          <p:cNvPr id="9" name="Picture 8">
            <a:extLst>
              <a:ext uri="{FF2B5EF4-FFF2-40B4-BE49-F238E27FC236}">
                <a16:creationId xmlns:a16="http://schemas.microsoft.com/office/drawing/2014/main" id="{9B36A874-2E19-E243-92B2-6C1E1DB52786}"/>
              </a:ext>
            </a:extLst>
          </p:cNvPr>
          <p:cNvPicPr>
            <a:picLocks noChangeAspect="1"/>
          </p:cNvPicPr>
          <p:nvPr/>
        </p:nvPicPr>
        <p:blipFill>
          <a:blip r:embed="rId3"/>
          <a:stretch>
            <a:fillRect/>
          </a:stretch>
        </p:blipFill>
        <p:spPr>
          <a:xfrm>
            <a:off x="420878" y="5492503"/>
            <a:ext cx="2906206" cy="1028552"/>
          </a:xfrm>
          <a:prstGeom prst="rect">
            <a:avLst/>
          </a:prstGeom>
        </p:spPr>
      </p:pic>
      <p:sp>
        <p:nvSpPr>
          <p:cNvPr id="10" name="TextBox 9">
            <a:extLst>
              <a:ext uri="{FF2B5EF4-FFF2-40B4-BE49-F238E27FC236}">
                <a16:creationId xmlns:a16="http://schemas.microsoft.com/office/drawing/2014/main" id="{8C8A717D-CC15-0294-9B60-2C7DE64E735A}"/>
              </a:ext>
            </a:extLst>
          </p:cNvPr>
          <p:cNvSpPr txBox="1"/>
          <p:nvPr/>
        </p:nvSpPr>
        <p:spPr>
          <a:xfrm>
            <a:off x="420878" y="7039535"/>
            <a:ext cx="3391363" cy="1015663"/>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The next step will be constructing a classification model that predict the status claims made by users. This will be the final project and end goal expectation from the TikTok team.</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11" name="TextBox 10">
            <a:extLst>
              <a:ext uri="{FF2B5EF4-FFF2-40B4-BE49-F238E27FC236}">
                <a16:creationId xmlns:a16="http://schemas.microsoft.com/office/drawing/2014/main" id="{904796AC-F307-B4A4-DDB4-0EE3793BA15A}"/>
              </a:ext>
            </a:extLst>
          </p:cNvPr>
          <p:cNvSpPr txBox="1"/>
          <p:nvPr/>
        </p:nvSpPr>
        <p:spPr>
          <a:xfrm>
            <a:off x="3870046" y="3691217"/>
            <a:ext cx="3449168" cy="1754326"/>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Based on the estimated model coefficients from the logistic regression, longer videos more likely to be associated with verified users.</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Based on the result, only video length has association with verified status. While the other video features’ association with verified status seem to be small, hence not associated with verified status.</a:t>
            </a:r>
            <a:endParaRPr lang="en-ID" sz="1200" dirty="0">
              <a:latin typeface="Roboto" panose="02000000000000000000" pitchFamily="2" charset="0"/>
              <a:ea typeface="Roboto" panose="02000000000000000000" pitchFamily="2" charset="0"/>
              <a:cs typeface="Roboto" panose="02000000000000000000" pitchFamily="2" charset="0"/>
            </a:endParaRPr>
          </a:p>
        </p:txBody>
      </p:sp>
      <p:pic>
        <p:nvPicPr>
          <p:cNvPr id="13" name="Picture 12">
            <a:extLst>
              <a:ext uri="{FF2B5EF4-FFF2-40B4-BE49-F238E27FC236}">
                <a16:creationId xmlns:a16="http://schemas.microsoft.com/office/drawing/2014/main" id="{F8561197-7A10-263E-3E9B-C6FE11456439}"/>
              </a:ext>
            </a:extLst>
          </p:cNvPr>
          <p:cNvPicPr>
            <a:picLocks noChangeAspect="1"/>
          </p:cNvPicPr>
          <p:nvPr/>
        </p:nvPicPr>
        <p:blipFill>
          <a:blip r:embed="rId4"/>
          <a:stretch>
            <a:fillRect/>
          </a:stretch>
        </p:blipFill>
        <p:spPr>
          <a:xfrm>
            <a:off x="4041830" y="5492503"/>
            <a:ext cx="3105599" cy="2520879"/>
          </a:xfrm>
          <a:prstGeom prst="rect">
            <a:avLst/>
          </a:prstGeom>
        </p:spPr>
      </p:pic>
      <p:sp>
        <p:nvSpPr>
          <p:cNvPr id="14" name="TextBox 13">
            <a:extLst>
              <a:ext uri="{FF2B5EF4-FFF2-40B4-BE49-F238E27FC236}">
                <a16:creationId xmlns:a16="http://schemas.microsoft.com/office/drawing/2014/main" id="{CAEAA5F1-96AF-85CD-E831-B5FE71758F67}"/>
              </a:ext>
            </a:extLst>
          </p:cNvPr>
          <p:cNvSpPr txBox="1"/>
          <p:nvPr/>
        </p:nvSpPr>
        <p:spPr>
          <a:xfrm>
            <a:off x="3886200" y="8055198"/>
            <a:ext cx="3433014" cy="830997"/>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Upper left and upper right matrix's are posted by unverified accounts, while lower left and lower right matrix’s are posted by verified accounts.</a:t>
            </a:r>
            <a:endParaRPr lang="en-ID"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289</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PT Sans Narrow</vt:lpstr>
      <vt:lpstr>Roboto</vt:lpstr>
      <vt:lpstr>Lato</vt:lpstr>
      <vt:lpstr>Google Sans SemiBold</vt:lpstr>
      <vt:lpstr>Arial</vt:lpstr>
      <vt:lpstr>Work Sans</vt:lpstr>
      <vt:lpstr>Google Sans</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2</cp:revision>
  <dcterms:modified xsi:type="dcterms:W3CDTF">2024-10-15T15:44:22Z</dcterms:modified>
</cp:coreProperties>
</file>